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64" r:id="rId3"/>
    <p:sldId id="258" r:id="rId4"/>
    <p:sldId id="268" r:id="rId5"/>
    <p:sldId id="262" r:id="rId6"/>
    <p:sldId id="270" r:id="rId7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333399"/>
    <a:srgbClr val="BFBFBF"/>
    <a:srgbClr val="7F7F7F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714" autoAdjust="0"/>
  </p:normalViewPr>
  <p:slideViewPr>
    <p:cSldViewPr>
      <p:cViewPr varScale="1">
        <p:scale>
          <a:sx n="79" d="100"/>
          <a:sy n="79" d="100"/>
        </p:scale>
        <p:origin x="-17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FC188B2E-A0CD-4B49-9A95-FE9296F8BAC9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188B2E-A0CD-4B49-9A95-FE9296F8BAC9}" type="slidenum">
              <a:rPr lang="es-ES_tradnl" smtClean="0"/>
              <a:pPr>
                <a:defRPr/>
              </a:pPr>
              <a:t>2</a:t>
            </a:fld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449891-910A-4733-9C35-F15B2647A1C7}" type="slidenum">
              <a:rPr lang="es-ES_tradnl">
                <a:latin typeface="Arial" pitchFamily="34" charset="0"/>
              </a:rPr>
              <a:pPr/>
              <a:t>3</a:t>
            </a:fld>
            <a:endParaRPr lang="es-ES_tradnl">
              <a:latin typeface="Arial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s-ES_tradnl" smtClean="0">
                <a:latin typeface="Arial" pitchFamily="34" charset="0"/>
              </a:rPr>
              <a:t> </a:t>
            </a:r>
          </a:p>
          <a:p>
            <a:pPr eaLnBrk="1" hangingPunct="1"/>
            <a:r>
              <a:rPr lang="es-ES_tradnl" smtClean="0"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54098A-3472-4AEB-A7E0-A8B36D866811}" type="slidenum">
              <a:rPr lang="en-US">
                <a:latin typeface="Arial" pitchFamily="34" charset="0"/>
                <a:cs typeface="Arial" pitchFamily="34" charset="0"/>
              </a:rPr>
              <a:pPr/>
              <a:t>4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fr-CH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2184C-EB0A-4F98-9A8C-CD4A1454D52D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4F0A2-112C-4118-A728-708A7BD23E88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4874A-EE23-4A07-BC91-E6D8D4D217A1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230313" y="979488"/>
            <a:ext cx="7759700" cy="52911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BE08F-03EA-4B84-B795-2A32689B8859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36EC9-A6DF-4BBD-A78A-D1106A9C88A2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46C17-5752-4BB2-901F-497EE0F56859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E9A96-C338-4605-9A84-2AA6AB030A2A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DD602-1EAB-445A-A501-004649C6A445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120EB-358F-4E03-99D5-3B5A95F2BD54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93E8E-F3A2-44B7-AB8E-CF4BD45055A0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AC69A-A41E-4323-AB85-8395DBE8E4E0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148E02E1-F708-4495-9019-0D21C27C2F48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pn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hyperlink" Target="http://www.cruzroja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55650" y="1484313"/>
            <a:ext cx="7772400" cy="1470025"/>
          </a:xfrm>
        </p:spPr>
        <p:txBody>
          <a:bodyPr/>
          <a:lstStyle/>
          <a:p>
            <a:pPr eaLnBrk="1" hangingPunct="1"/>
            <a:r>
              <a:rPr lang="es-ES" sz="2800" b="1" smtClean="0">
                <a:solidFill>
                  <a:schemeClr val="bg2"/>
                </a:solidFill>
                <a:latin typeface="Arial Black" pitchFamily="34" charset="0"/>
              </a:rPr>
              <a:t>Proceso de consulta: hacia un marco post-2015 para la reducción de riesgo de  desastres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900113" y="3573463"/>
            <a:ext cx="7088187" cy="1752600"/>
          </a:xfrm>
        </p:spPr>
        <p:txBody>
          <a:bodyPr/>
          <a:lstStyle/>
          <a:p>
            <a:pPr algn="r" eaLnBrk="1" hangingPunct="1"/>
            <a:r>
              <a:rPr lang="es-PA" sz="2000" dirty="0" smtClean="0"/>
              <a:t>Santiago de Chile, 26 al 28 de Noviembre</a:t>
            </a:r>
          </a:p>
          <a:p>
            <a:pPr algn="r" eaLnBrk="1" hangingPunct="1"/>
            <a:endParaRPr lang="es-PA" sz="2000" dirty="0" smtClean="0"/>
          </a:p>
          <a:p>
            <a:pPr algn="r" eaLnBrk="1" hangingPunct="1"/>
            <a:r>
              <a:rPr lang="es-PA" sz="2000" b="1" dirty="0" smtClean="0"/>
              <a:t>Xavier Castellanos</a:t>
            </a:r>
            <a:r>
              <a:rPr lang="es-PA" sz="2000" dirty="0" smtClean="0"/>
              <a:t>, Director para América</a:t>
            </a:r>
          </a:p>
          <a:p>
            <a:pPr algn="r" eaLnBrk="1" hangingPunct="1"/>
            <a:r>
              <a:rPr lang="es-PA" sz="2000" dirty="0" smtClean="0"/>
              <a:t>Federación Internacional de la Cruz Roja y Media Luna Roja</a:t>
            </a:r>
          </a:p>
          <a:p>
            <a:pPr algn="r" eaLnBrk="1" hangingPunct="1"/>
            <a:r>
              <a:rPr lang="es-PA" sz="2000" dirty="0" smtClean="0">
                <a:solidFill>
                  <a:schemeClr val="bg1"/>
                </a:solidFill>
              </a:rPr>
              <a:t> </a:t>
            </a:r>
          </a:p>
          <a:p>
            <a:pPr eaLnBrk="1" hangingPunct="1"/>
            <a:endParaRPr lang="es-ES" dirty="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F504C5-98CA-4306-A967-5F6025788603}" type="slidenum">
              <a:rPr lang="es-ES_tradnl">
                <a:latin typeface="Arial" pitchFamily="34" charset="0"/>
              </a:rPr>
              <a:pPr/>
              <a:t>1</a:t>
            </a:fld>
            <a:endParaRPr lang="es-ES_tradnl">
              <a:latin typeface="Arial" pitchFamily="34" charset="0"/>
            </a:endParaRPr>
          </a:p>
        </p:txBody>
      </p:sp>
      <p:pic>
        <p:nvPicPr>
          <p:cNvPr id="3077" name="Imagen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15888"/>
            <a:ext cx="7777163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078" name="Group 63"/>
          <p:cNvGrpSpPr>
            <a:grpSpLocks/>
          </p:cNvGrpSpPr>
          <p:nvPr/>
        </p:nvGrpSpPr>
        <p:grpSpPr bwMode="auto">
          <a:xfrm>
            <a:off x="2843213" y="6021388"/>
            <a:ext cx="3101975" cy="363537"/>
            <a:chOff x="6450" y="14542"/>
            <a:chExt cx="4885" cy="571"/>
          </a:xfrm>
        </p:grpSpPr>
        <p:pic>
          <p:nvPicPr>
            <p:cNvPr id="3079" name="Picture 6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03" y="14572"/>
              <a:ext cx="1664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0" name="Picture 6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450" y="14602"/>
              <a:ext cx="1116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1" name="Picture 6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9675" y="14542"/>
              <a:ext cx="1660" cy="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8B274D-22BE-44AD-ADE7-64517EF2B1F8}" type="slidenum">
              <a:rPr lang="es-ES_tradnl">
                <a:latin typeface="Arial" pitchFamily="34" charset="0"/>
              </a:rPr>
              <a:pPr/>
              <a:t>2</a:t>
            </a:fld>
            <a:endParaRPr lang="es-ES_tradnl">
              <a:latin typeface="Arial" pitchFamily="34" charset="0"/>
            </a:endParaRPr>
          </a:p>
        </p:txBody>
      </p:sp>
      <p:pic>
        <p:nvPicPr>
          <p:cNvPr id="5124" name="Imagen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450" y="1"/>
            <a:ext cx="6913563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7504" y="1541105"/>
            <a:ext cx="885698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C00000"/>
                </a:solidFill>
              </a:rPr>
              <a:t>1. Coordinación: </a:t>
            </a:r>
            <a:r>
              <a:rPr lang="es-ES" dirty="0" smtClean="0">
                <a:solidFill>
                  <a:schemeClr val="accent2"/>
                </a:solidFill>
              </a:rPr>
              <a:t>Aumento significativo de coordinación con autoridades a nivel local y nacional responden a la planificación local y nacional  y regional.</a:t>
            </a:r>
          </a:p>
          <a:p>
            <a:r>
              <a:rPr lang="es-ES" b="1" dirty="0" smtClean="0">
                <a:solidFill>
                  <a:schemeClr val="accent2"/>
                </a:solidFill>
              </a:rPr>
              <a:t/>
            </a:r>
            <a:br>
              <a:rPr lang="es-ES" b="1" dirty="0" smtClean="0">
                <a:solidFill>
                  <a:schemeClr val="accent2"/>
                </a:solidFill>
              </a:rPr>
            </a:br>
            <a:r>
              <a:rPr lang="es-ES" b="1" dirty="0" smtClean="0">
                <a:solidFill>
                  <a:srgbClr val="C00000"/>
                </a:solidFill>
              </a:rPr>
              <a:t>2. Comunidades asumen sus responsabilidades: </a:t>
            </a:r>
            <a:r>
              <a:rPr lang="es-ES" dirty="0" smtClean="0">
                <a:solidFill>
                  <a:schemeClr val="accent2"/>
                </a:solidFill>
              </a:rPr>
              <a:t>Acciones de transformación de vulnerabilidades en capacidades surgen de las necesidades identificadas por las propias comunidades y se reflejan en planes concretos de acción comunitaria.</a:t>
            </a:r>
          </a:p>
          <a:p>
            <a:r>
              <a:rPr lang="es-ES" b="1" dirty="0" smtClean="0">
                <a:solidFill>
                  <a:schemeClr val="accent2"/>
                </a:solidFill>
              </a:rPr>
              <a:t/>
            </a:r>
            <a:br>
              <a:rPr lang="es-ES" b="1" dirty="0" smtClean="0">
                <a:solidFill>
                  <a:schemeClr val="accent2"/>
                </a:solidFill>
              </a:rPr>
            </a:br>
            <a:r>
              <a:rPr lang="es-ES" b="1" dirty="0" smtClean="0">
                <a:solidFill>
                  <a:srgbClr val="C00000"/>
                </a:solidFill>
              </a:rPr>
              <a:t>3. Adaptación permanente: </a:t>
            </a:r>
            <a:r>
              <a:rPr lang="es-ES" dirty="0" smtClean="0">
                <a:solidFill>
                  <a:schemeClr val="accent2"/>
                </a:solidFill>
              </a:rPr>
              <a:t>De la práctica al conocimiento y del conocimiento a la práctica, </a:t>
            </a:r>
            <a:r>
              <a:rPr lang="es-ES" dirty="0">
                <a:solidFill>
                  <a:schemeClr val="accent2"/>
                </a:solidFill>
              </a:rPr>
              <a:t> </a:t>
            </a:r>
            <a:r>
              <a:rPr lang="es-ES" dirty="0" smtClean="0">
                <a:solidFill>
                  <a:schemeClr val="accent2"/>
                </a:solidFill>
              </a:rPr>
              <a:t>con herramientas y metodologías evaluadas </a:t>
            </a:r>
            <a:r>
              <a:rPr lang="es-ES" dirty="0" smtClean="0">
                <a:solidFill>
                  <a:schemeClr val="accent2"/>
                </a:solidFill>
              </a:rPr>
              <a:t>y mejoradas anualmente</a:t>
            </a:r>
            <a:r>
              <a:rPr lang="es-ES" dirty="0" smtClean="0">
                <a:solidFill>
                  <a:schemeClr val="accent2"/>
                </a:solidFill>
              </a:rPr>
              <a:t>.</a:t>
            </a:r>
          </a:p>
          <a:p>
            <a:r>
              <a:rPr lang="es-ES" b="1" kern="0" dirty="0" smtClean="0">
                <a:solidFill>
                  <a:schemeClr val="accent2"/>
                </a:solidFill>
              </a:rPr>
              <a:t/>
            </a:r>
            <a:br>
              <a:rPr lang="es-ES" b="1" kern="0" dirty="0" smtClean="0">
                <a:solidFill>
                  <a:schemeClr val="accent2"/>
                </a:solidFill>
              </a:rPr>
            </a:br>
            <a:r>
              <a:rPr lang="es-ES" b="1" kern="0" dirty="0" smtClean="0">
                <a:solidFill>
                  <a:srgbClr val="C00000"/>
                </a:solidFill>
              </a:rPr>
              <a:t>4. Abogacía con los gobiernos: </a:t>
            </a:r>
            <a:r>
              <a:rPr lang="es-ES" kern="0" dirty="0" smtClean="0">
                <a:solidFill>
                  <a:schemeClr val="accent2"/>
                </a:solidFill>
              </a:rPr>
              <a:t>sobre la preparación legal ante desastres con elaboración de herramientas relativas a las leyes en caso de desastres y ahora con PNUD en el desarrollo de una lista de chequeo para los tomadores de decisión para fortalecer  las leyes de reducción de riesgos.</a:t>
            </a:r>
          </a:p>
          <a:p>
            <a:r>
              <a:rPr lang="es-ES" b="1" dirty="0" smtClean="0">
                <a:solidFill>
                  <a:schemeClr val="accent2"/>
                </a:solidFill>
              </a:rPr>
              <a:t/>
            </a:r>
            <a:br>
              <a:rPr lang="es-ES" b="1" dirty="0" smtClean="0">
                <a:solidFill>
                  <a:schemeClr val="accent2"/>
                </a:solidFill>
              </a:rPr>
            </a:br>
            <a:r>
              <a:rPr lang="es-ES" b="1" dirty="0" smtClean="0">
                <a:solidFill>
                  <a:srgbClr val="C00000"/>
                </a:solidFill>
              </a:rPr>
              <a:t>5. Aprender de otros: </a:t>
            </a:r>
            <a:r>
              <a:rPr lang="es-ES" dirty="0" smtClean="0">
                <a:solidFill>
                  <a:schemeClr val="accent2"/>
                </a:solidFill>
              </a:rPr>
              <a:t>Facilitar plataformas de aprendizaje e intercambio de conocimiento, (Desaprender) que sirven de insumos de gestión del conocimiento en la planificación estratégica, ahora reflejada en el Marco Interamericano de la Cruz Roja para el período 2011 -2015.</a:t>
            </a:r>
          </a:p>
          <a:p>
            <a:endParaRPr lang="es-E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548680"/>
            <a:ext cx="9144000" cy="1015663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Que se ha hecho para integrar la evaluación  del riesgo a desastres en la planificación </a:t>
            </a:r>
            <a:r>
              <a:rPr lang="es-ES" sz="2000" b="1" dirty="0" smtClean="0"/>
              <a:t> de Cruz </a:t>
            </a:r>
            <a:r>
              <a:rPr lang="es-ES" sz="2000" b="1" dirty="0" smtClean="0"/>
              <a:t>Roja? De qué forma?, cuáles son las buenas prácticas y lecciones aprendidas?</a:t>
            </a:r>
            <a:endParaRPr lang="es-ES" sz="2000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D6B252-6FAE-4AF2-ACE6-4B8BCA8D86A3}" type="slidenum">
              <a:rPr lang="es-ES_tradnl">
                <a:latin typeface="Arial" pitchFamily="34" charset="0"/>
              </a:rPr>
              <a:pPr/>
              <a:t>3</a:t>
            </a:fld>
            <a:endParaRPr lang="es-ES_tradnl">
              <a:latin typeface="Arial" pitchFamily="34" charset="0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468313" y="1989138"/>
            <a:ext cx="8424862" cy="317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_tradnl" sz="1400" b="1"/>
          </a:p>
          <a:p>
            <a:pPr>
              <a:spcBef>
                <a:spcPct val="50000"/>
              </a:spcBef>
            </a:pPr>
            <a:endParaRPr lang="es-ES_tradnl" sz="1400" b="1"/>
          </a:p>
          <a:p>
            <a:pPr>
              <a:spcBef>
                <a:spcPct val="50000"/>
              </a:spcBef>
            </a:pPr>
            <a:endParaRPr lang="es-ES_tradnl" sz="1400" b="1"/>
          </a:p>
          <a:p>
            <a:pPr>
              <a:spcBef>
                <a:spcPct val="50000"/>
              </a:spcBef>
            </a:pPr>
            <a:endParaRPr lang="es-ES_tradnl" sz="1400" b="1"/>
          </a:p>
          <a:p>
            <a:pPr>
              <a:spcBef>
                <a:spcPct val="50000"/>
              </a:spcBef>
            </a:pPr>
            <a:endParaRPr lang="es-ES_tradnl" sz="1400" b="1"/>
          </a:p>
          <a:p>
            <a:pPr>
              <a:spcBef>
                <a:spcPct val="50000"/>
              </a:spcBef>
            </a:pPr>
            <a:endParaRPr lang="es-ES_tradnl" sz="1400" b="1"/>
          </a:p>
          <a:p>
            <a:pPr>
              <a:spcBef>
                <a:spcPct val="50000"/>
              </a:spcBef>
            </a:pPr>
            <a:endParaRPr lang="es-ES_tradnl" sz="1400" b="1"/>
          </a:p>
          <a:p>
            <a:pPr>
              <a:spcBef>
                <a:spcPct val="50000"/>
              </a:spcBef>
            </a:pPr>
            <a:endParaRPr lang="es-ES_tradnl" sz="1400" b="1"/>
          </a:p>
          <a:p>
            <a:pPr>
              <a:spcBef>
                <a:spcPct val="50000"/>
              </a:spcBef>
            </a:pPr>
            <a:endParaRPr lang="es-ES_tradnl" sz="1400" b="1"/>
          </a:p>
          <a:p>
            <a:pPr>
              <a:spcBef>
                <a:spcPct val="50000"/>
              </a:spcBef>
            </a:pPr>
            <a:endParaRPr lang="es-ES_tradnl" sz="1400" b="1"/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2587625" y="3090863"/>
            <a:ext cx="39814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pt-BR" sz="1100" b="1">
                <a:solidFill>
                  <a:srgbClr val="FFFFFF"/>
                </a:solidFill>
                <a:ea typeface="Times New Roman" pitchFamily="18" charset="0"/>
                <a:cs typeface="Arial Black" pitchFamily="34" charset="0"/>
              </a:rPr>
              <a:t>I n v i r t i e n d o   p a r a   l a   R e s i l i e n c i a</a:t>
            </a:r>
            <a:endParaRPr lang="pt-BR">
              <a:ea typeface="Times New Roman" pitchFamily="18" charset="0"/>
              <a:cs typeface="Arial Black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1284288" y="2741613"/>
            <a:ext cx="6575425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bIns="0">
            <a:spAutoFit/>
          </a:bodyPr>
          <a:lstStyle/>
          <a:p>
            <a:endParaRPr lang="es-ES"/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1284288" y="22701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1981200" algn="l"/>
                <a:tab pos="3232150" algn="ctr"/>
              </a:tabLst>
            </a:pPr>
            <a:endParaRPr lang="es-ES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866775" y="3116263"/>
            <a:ext cx="6575425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bIns="0">
            <a:spAutoFit/>
          </a:bodyPr>
          <a:lstStyle/>
          <a:p>
            <a:endParaRPr lang="es-ES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2535238" y="692150"/>
            <a:ext cx="39814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100" b="1">
                <a:solidFill>
                  <a:srgbClr val="FFFFFF"/>
                </a:solidFill>
                <a:latin typeface="Arial Black" pitchFamily="34" charset="0"/>
                <a:ea typeface="MS Mincho" pitchFamily="49" charset="-128"/>
              </a:rPr>
              <a:t>I n v i r t i e n d o   p a r a   l a   R e s i l i e n c i a</a:t>
            </a:r>
            <a:endParaRPr lang="es-ES"/>
          </a:p>
        </p:txBody>
      </p:sp>
      <p:sp>
        <p:nvSpPr>
          <p:cNvPr id="6154" name="Rectangle 16"/>
          <p:cNvSpPr>
            <a:spLocks noChangeArrowheads="1"/>
          </p:cNvSpPr>
          <p:nvPr/>
        </p:nvSpPr>
        <p:spPr bwMode="auto">
          <a:xfrm>
            <a:off x="1189038" y="3357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155" name="Rectangle 17"/>
          <p:cNvSpPr>
            <a:spLocks noChangeArrowheads="1"/>
          </p:cNvSpPr>
          <p:nvPr/>
        </p:nvSpPr>
        <p:spPr bwMode="auto">
          <a:xfrm>
            <a:off x="0" y="33496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156" name="Rectangle 18"/>
          <p:cNvSpPr>
            <a:spLocks noChangeArrowheads="1"/>
          </p:cNvSpPr>
          <p:nvPr/>
        </p:nvSpPr>
        <p:spPr bwMode="auto">
          <a:xfrm>
            <a:off x="252413" y="1628775"/>
            <a:ext cx="8856662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s-ES_tradnl" sz="1600"/>
          </a:p>
          <a:p>
            <a:endParaRPr lang="es-ES_tradnl" sz="1600"/>
          </a:p>
          <a:p>
            <a:pPr algn="ctr"/>
            <a:endParaRPr lang="es-ES_tradnl" b="1"/>
          </a:p>
          <a:p>
            <a:endParaRPr lang="es-ES_tradnl" sz="1600" b="1"/>
          </a:p>
          <a:p>
            <a:endParaRPr lang="es-ES_tradnl" b="1"/>
          </a:p>
        </p:txBody>
      </p:sp>
      <p:pic>
        <p:nvPicPr>
          <p:cNvPr id="19" name="Imagen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450" y="1"/>
            <a:ext cx="6913563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107504" y="1508006"/>
            <a:ext cx="8856984" cy="5729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400050">
              <a:spcAft>
                <a:spcPts val="988"/>
              </a:spcAft>
              <a:buFontTx/>
              <a:buChar char="•"/>
            </a:pPr>
            <a:r>
              <a:rPr lang="es-ES" sz="2000" b="1" dirty="0" smtClean="0">
                <a:solidFill>
                  <a:srgbClr val="C00000"/>
                </a:solidFill>
              </a:rPr>
              <a:t>La responsabilidad </a:t>
            </a:r>
            <a:r>
              <a:rPr lang="es-ES" sz="2000" dirty="0" smtClean="0">
                <a:solidFill>
                  <a:schemeClr val="accent2"/>
                </a:solidFill>
              </a:rPr>
              <a:t>social, ambiental y económica de la empresa privada y de las instituciones públicas frente a la generación de riesgos y de aumento de la vulnerabilidad.</a:t>
            </a:r>
          </a:p>
          <a:p>
            <a:pPr marL="742950" lvl="1" indent="-400050">
              <a:buFontTx/>
              <a:buChar char="•"/>
            </a:pPr>
            <a:r>
              <a:rPr lang="es-ES" sz="2000" b="1" dirty="0" smtClean="0">
                <a:solidFill>
                  <a:srgbClr val="C00000"/>
                </a:solidFill>
              </a:rPr>
              <a:t>Incentivo a comunidades </a:t>
            </a:r>
            <a:r>
              <a:rPr lang="es-ES" sz="2000" dirty="0" smtClean="0">
                <a:solidFill>
                  <a:schemeClr val="accent2"/>
                </a:solidFill>
              </a:rPr>
              <a:t>que se esfuerzan por generación de condiciones de resiliencia y que trabajan de manera coordinada con los gobiernos locales y </a:t>
            </a:r>
            <a:r>
              <a:rPr lang="es-ES" sz="2000" dirty="0" smtClean="0">
                <a:solidFill>
                  <a:schemeClr val="accent2"/>
                </a:solidFill>
              </a:rPr>
              <a:t>son capaces de generar </a:t>
            </a:r>
            <a:r>
              <a:rPr lang="es-ES" sz="2000" dirty="0" smtClean="0">
                <a:solidFill>
                  <a:schemeClr val="accent2"/>
                </a:solidFill>
              </a:rPr>
              <a:t>apoyo entre pares.</a:t>
            </a:r>
          </a:p>
          <a:p>
            <a:pPr marL="742950" lvl="1" indent="-400050">
              <a:buFontTx/>
              <a:buChar char="•"/>
            </a:pPr>
            <a:endParaRPr lang="es-ES" sz="2000" b="1" dirty="0" smtClean="0">
              <a:solidFill>
                <a:schemeClr val="accent2"/>
              </a:solidFill>
            </a:endParaRPr>
          </a:p>
          <a:p>
            <a:pPr marL="742950" lvl="1" indent="-400050">
              <a:buFontTx/>
              <a:buChar char="•"/>
            </a:pPr>
            <a:r>
              <a:rPr lang="es-ES" sz="2000" b="1" dirty="0" smtClean="0">
                <a:solidFill>
                  <a:srgbClr val="C00000"/>
                </a:solidFill>
              </a:rPr>
              <a:t>Sensibilización pública y educación </a:t>
            </a:r>
            <a:r>
              <a:rPr lang="es-ES" sz="2000" dirty="0" smtClean="0">
                <a:solidFill>
                  <a:schemeClr val="accent2"/>
                </a:solidFill>
              </a:rPr>
              <a:t>formal e informal para garantizar el acceso a la información y al logro de comportamientos responsables para con el medio ambiente, las personas y el bienestar presente y </a:t>
            </a:r>
            <a:r>
              <a:rPr lang="es-ES" sz="2000" dirty="0" smtClean="0">
                <a:solidFill>
                  <a:schemeClr val="accent2"/>
                </a:solidFill>
              </a:rPr>
              <a:t>futuro en el planeta.</a:t>
            </a:r>
            <a:endParaRPr lang="es-ES" sz="2000" dirty="0" smtClean="0">
              <a:solidFill>
                <a:schemeClr val="accent2"/>
              </a:solidFill>
            </a:endParaRPr>
          </a:p>
          <a:p>
            <a:r>
              <a:rPr lang="es-ES" sz="2000" b="1" dirty="0" smtClean="0">
                <a:solidFill>
                  <a:srgbClr val="C00000"/>
                </a:solidFill>
              </a:rPr>
              <a:t>Por qué?</a:t>
            </a:r>
          </a:p>
          <a:p>
            <a:r>
              <a:rPr lang="es-ES" sz="2000" dirty="0" smtClean="0">
                <a:solidFill>
                  <a:schemeClr val="accent2"/>
                </a:solidFill>
              </a:rPr>
              <a:t>La responsabilidad social, los incentivos, la educación y sensibilización </a:t>
            </a:r>
            <a:r>
              <a:rPr lang="es-ES" sz="2000" dirty="0" smtClean="0">
                <a:solidFill>
                  <a:schemeClr val="accent2"/>
                </a:solidFill>
              </a:rPr>
              <a:t>(incluye reducir la brecha tecnológica) son </a:t>
            </a:r>
            <a:r>
              <a:rPr lang="es-ES" sz="2000" dirty="0" smtClean="0">
                <a:solidFill>
                  <a:schemeClr val="accent2"/>
                </a:solidFill>
              </a:rPr>
              <a:t>ejes indispensables para </a:t>
            </a:r>
            <a:r>
              <a:rPr lang="es-ES" sz="2000" dirty="0" smtClean="0">
                <a:solidFill>
                  <a:schemeClr val="accent2"/>
                </a:solidFill>
              </a:rPr>
              <a:t>el desarrollo</a:t>
            </a:r>
            <a:r>
              <a:rPr lang="es-ES" sz="2000" dirty="0" smtClean="0">
                <a:solidFill>
                  <a:schemeClr val="accent2"/>
                </a:solidFill>
              </a:rPr>
              <a:t> sostenible, la resiliencia </a:t>
            </a:r>
            <a:r>
              <a:rPr lang="es-ES" sz="2000" dirty="0" smtClean="0">
                <a:solidFill>
                  <a:schemeClr val="accent2"/>
                </a:solidFill>
              </a:rPr>
              <a:t>y el alcance de metas ambiciosas en materia de reducción de la pobreza, adaptación al cambio climático y reducción del </a:t>
            </a:r>
            <a:r>
              <a:rPr lang="es-ES" sz="2000" dirty="0" smtClean="0">
                <a:solidFill>
                  <a:schemeClr val="accent2"/>
                </a:solidFill>
              </a:rPr>
              <a:t>riesgo.</a:t>
            </a:r>
            <a:endParaRPr lang="es-ES" sz="2000" dirty="0" smtClean="0">
              <a:solidFill>
                <a:schemeClr val="accent2"/>
              </a:solidFill>
            </a:endParaRPr>
          </a:p>
          <a:p>
            <a:endParaRPr lang="es-ES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548680"/>
            <a:ext cx="9144000" cy="707886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sz="2000" b="1" i="1" dirty="0" smtClean="0"/>
              <a:t>Cuáles son los tres elementos más significativos para la reducción del riesgo que deben abordarse en el marco post 2015? Y por qué?</a:t>
            </a:r>
            <a:endParaRPr lang="es-ES" sz="2000" b="1" i="1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450" y="1"/>
            <a:ext cx="6913563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0" y="548680"/>
            <a:ext cx="9144000" cy="707886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De qué forma podría Cruz Roja contribuir a fortalecer la implementación de la reducción del riesgo a desastres?</a:t>
            </a:r>
            <a:endParaRPr lang="es-E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1264106"/>
            <a:ext cx="91440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C00000"/>
                </a:solidFill>
              </a:rPr>
              <a:t>Aprovechando </a:t>
            </a:r>
            <a:r>
              <a:rPr lang="es-ES" dirty="0" smtClean="0">
                <a:solidFill>
                  <a:schemeClr val="accent2"/>
                </a:solidFill>
              </a:rPr>
              <a:t>la red de aproximadamente 5.000 oficinas locales de Cruz Roja en el continente americano, para promover y dar </a:t>
            </a:r>
            <a:r>
              <a:rPr lang="es-ES" dirty="0" smtClean="0">
                <a:solidFill>
                  <a:schemeClr val="accent2"/>
                </a:solidFill>
              </a:rPr>
              <a:t>seguimiento, </a:t>
            </a:r>
            <a:r>
              <a:rPr lang="es-ES" dirty="0" smtClean="0">
                <a:solidFill>
                  <a:schemeClr val="accent2"/>
                </a:solidFill>
              </a:rPr>
              <a:t>junto con las autoridades locales, el fortalecimiento de plataformas locales de reducción del riesgo</a:t>
            </a:r>
          </a:p>
          <a:p>
            <a:endParaRPr lang="es-ES" sz="1400" dirty="0">
              <a:solidFill>
                <a:schemeClr val="accent2"/>
              </a:solidFill>
            </a:endParaRPr>
          </a:p>
          <a:p>
            <a:r>
              <a:rPr lang="es-ES" b="1" dirty="0" smtClean="0">
                <a:solidFill>
                  <a:srgbClr val="C00000"/>
                </a:solidFill>
              </a:rPr>
              <a:t>Haciendo más</a:t>
            </a:r>
            <a:r>
              <a:rPr lang="es-ES" dirty="0" smtClean="0">
                <a:solidFill>
                  <a:schemeClr val="accent2"/>
                </a:solidFill>
              </a:rPr>
              <a:t>, mejor y llegar a más individuos y comunidades viviendo en condiciones de vulnerabilidad y riesgo; fortaleciendo sus medios de vida para aumentar su resiliencia, implementando más iniciativas de alerta temprana, y  desarrollando más capacidades locales para el apoyo mutuo entre comunidades.</a:t>
            </a:r>
          </a:p>
          <a:p>
            <a:endParaRPr lang="es-ES" sz="1400" dirty="0">
              <a:solidFill>
                <a:schemeClr val="accent2"/>
              </a:solidFill>
            </a:endParaRPr>
          </a:p>
          <a:p>
            <a:r>
              <a:rPr lang="es-ES" b="1" dirty="0" smtClean="0">
                <a:solidFill>
                  <a:srgbClr val="C00000"/>
                </a:solidFill>
              </a:rPr>
              <a:t>Compartiendo</a:t>
            </a:r>
            <a:r>
              <a:rPr lang="es-ES" dirty="0" smtClean="0">
                <a:solidFill>
                  <a:schemeClr val="accent2"/>
                </a:solidFill>
              </a:rPr>
              <a:t> aprendizaje y </a:t>
            </a:r>
            <a:r>
              <a:rPr lang="es-ES" dirty="0" smtClean="0">
                <a:solidFill>
                  <a:schemeClr val="accent2"/>
                </a:solidFill>
              </a:rPr>
              <a:t>aprendiendo </a:t>
            </a:r>
            <a:r>
              <a:rPr lang="es-ES" dirty="0" smtClean="0">
                <a:solidFill>
                  <a:schemeClr val="accent2"/>
                </a:solidFill>
              </a:rPr>
              <a:t>de otros, partiendo de las propias </a:t>
            </a:r>
            <a:r>
              <a:rPr lang="es-ES" dirty="0" smtClean="0">
                <a:solidFill>
                  <a:schemeClr val="accent2"/>
                </a:solidFill>
              </a:rPr>
              <a:t>comunidades, su </a:t>
            </a:r>
            <a:r>
              <a:rPr lang="es-ES" dirty="0" smtClean="0">
                <a:solidFill>
                  <a:schemeClr val="accent2"/>
                </a:solidFill>
              </a:rPr>
              <a:t>cultura y dinámicas, como también </a:t>
            </a:r>
            <a:r>
              <a:rPr lang="es-ES" dirty="0" smtClean="0">
                <a:solidFill>
                  <a:schemeClr val="accent2"/>
                </a:solidFill>
              </a:rPr>
              <a:t>con </a:t>
            </a:r>
            <a:r>
              <a:rPr lang="es-ES" dirty="0" smtClean="0">
                <a:solidFill>
                  <a:schemeClr val="accent2"/>
                </a:solidFill>
              </a:rPr>
              <a:t>las </a:t>
            </a:r>
            <a:r>
              <a:rPr lang="es-ES" dirty="0" smtClean="0">
                <a:solidFill>
                  <a:schemeClr val="accent2"/>
                </a:solidFill>
              </a:rPr>
              <a:t>instancias comprometidas con el tema.</a:t>
            </a:r>
          </a:p>
          <a:p>
            <a:endParaRPr lang="es-ES" sz="1400" dirty="0">
              <a:solidFill>
                <a:schemeClr val="accent2"/>
              </a:solidFill>
            </a:endParaRPr>
          </a:p>
          <a:p>
            <a:r>
              <a:rPr lang="es-PA" b="1" dirty="0" smtClean="0">
                <a:solidFill>
                  <a:srgbClr val="C00000"/>
                </a:solidFill>
              </a:rPr>
              <a:t>Utilizando </a:t>
            </a:r>
            <a:r>
              <a:rPr lang="es-PA" dirty="0" smtClean="0">
                <a:solidFill>
                  <a:schemeClr val="accent2"/>
                </a:solidFill>
              </a:rPr>
              <a:t>un </a:t>
            </a:r>
            <a:r>
              <a:rPr lang="es-PA" dirty="0" smtClean="0">
                <a:solidFill>
                  <a:schemeClr val="accent2"/>
                </a:solidFill>
              </a:rPr>
              <a:t>enfoque multidimensional </a:t>
            </a:r>
            <a:r>
              <a:rPr lang="es-PA" dirty="0" smtClean="0">
                <a:solidFill>
                  <a:schemeClr val="accent2"/>
                </a:solidFill>
              </a:rPr>
              <a:t> del riesgo, más inclusivo en el enfoque </a:t>
            </a:r>
            <a:r>
              <a:rPr lang="es-PA" dirty="0" smtClean="0">
                <a:solidFill>
                  <a:schemeClr val="accent2"/>
                </a:solidFill>
              </a:rPr>
              <a:t>de la vulnerabilidad y el riesgo en contextos de </a:t>
            </a:r>
            <a:r>
              <a:rPr lang="es-PA" dirty="0" smtClean="0">
                <a:solidFill>
                  <a:schemeClr val="accent2"/>
                </a:solidFill>
              </a:rPr>
              <a:t>inequidad</a:t>
            </a:r>
            <a:r>
              <a:rPr lang="es-PA" dirty="0" smtClean="0">
                <a:solidFill>
                  <a:schemeClr val="accent2"/>
                </a:solidFill>
              </a:rPr>
              <a:t>, </a:t>
            </a:r>
            <a:r>
              <a:rPr lang="es-PA" dirty="0" smtClean="0">
                <a:solidFill>
                  <a:schemeClr val="accent2"/>
                </a:solidFill>
              </a:rPr>
              <a:t>discriminación </a:t>
            </a:r>
            <a:r>
              <a:rPr lang="es-PA" dirty="0" smtClean="0">
                <a:solidFill>
                  <a:schemeClr val="accent2"/>
                </a:solidFill>
              </a:rPr>
              <a:t>y </a:t>
            </a:r>
            <a:r>
              <a:rPr lang="es-PA" dirty="0" smtClean="0">
                <a:solidFill>
                  <a:schemeClr val="accent2"/>
                </a:solidFill>
              </a:rPr>
              <a:t>marginalización y fortaleciendo capacidades en lo social, ambiental y económico  de individuos y comunidades.</a:t>
            </a:r>
            <a:endParaRPr lang="es-PA" dirty="0" smtClean="0">
              <a:solidFill>
                <a:schemeClr val="accent2"/>
              </a:solidFill>
            </a:endParaRPr>
          </a:p>
          <a:p>
            <a:endParaRPr lang="es-PA" sz="1400" dirty="0">
              <a:solidFill>
                <a:schemeClr val="accent2"/>
              </a:solidFill>
            </a:endParaRPr>
          </a:p>
          <a:p>
            <a:r>
              <a:rPr lang="es-PA" b="1" dirty="0" smtClean="0">
                <a:solidFill>
                  <a:srgbClr val="C00000"/>
                </a:solidFill>
              </a:rPr>
              <a:t>Incidiendo en</a:t>
            </a:r>
            <a:r>
              <a:rPr lang="es-PA" dirty="0" smtClean="0">
                <a:solidFill>
                  <a:schemeClr val="accent2"/>
                </a:solidFill>
              </a:rPr>
              <a:t> </a:t>
            </a:r>
            <a:r>
              <a:rPr lang="es-PA" dirty="0" smtClean="0">
                <a:solidFill>
                  <a:schemeClr val="accent2"/>
                </a:solidFill>
              </a:rPr>
              <a:t>los procesos de fortalecimiento de las leyes en caso de desastres y lograr que trasciendan a marcos  estratégicos para  reducir las vulnerabilidades y asegurar una respuesta eficaz ante desastres.</a:t>
            </a:r>
            <a:endParaRPr lang="en-GB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2C7BE-3A14-4A20-8F68-AD1C654A4530}" type="slidenum">
              <a:rPr lang="es-ES_tradnl">
                <a:latin typeface="Arial" pitchFamily="34" charset="0"/>
              </a:rPr>
              <a:pPr/>
              <a:t>5</a:t>
            </a:fld>
            <a:endParaRPr lang="es-ES_tradnl">
              <a:latin typeface="Arial" pitchFamily="34" charset="0"/>
            </a:endParaRPr>
          </a:p>
        </p:txBody>
      </p:sp>
      <p:pic>
        <p:nvPicPr>
          <p:cNvPr id="10" name="Imagen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1"/>
            <a:ext cx="6913563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0" y="548680"/>
            <a:ext cx="9144000" cy="1107996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sz="2200" b="1" dirty="0" smtClean="0"/>
              <a:t>Qué avances ha logrado su Cruz Roja en el establecimiento de vínculos entre reducción del riesgo y adaptación al cambio climático?</a:t>
            </a:r>
            <a:endParaRPr lang="es-ES" sz="2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79512" y="1700808"/>
            <a:ext cx="8784976" cy="5157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C00000"/>
                </a:solidFill>
              </a:rPr>
              <a:t>La creación del Centro </a:t>
            </a:r>
            <a:r>
              <a:rPr lang="es-ES" b="1" dirty="0" smtClean="0">
                <a:solidFill>
                  <a:srgbClr val="C00000"/>
                </a:solidFill>
              </a:rPr>
              <a:t>Global del </a:t>
            </a:r>
            <a:r>
              <a:rPr lang="es-ES" b="1" dirty="0" smtClean="0">
                <a:solidFill>
                  <a:srgbClr val="C00000"/>
                </a:solidFill>
              </a:rPr>
              <a:t>Clima </a:t>
            </a:r>
            <a:r>
              <a:rPr lang="es-ES" dirty="0" smtClean="0">
                <a:solidFill>
                  <a:srgbClr val="7030A0"/>
                </a:solidFill>
              </a:rPr>
              <a:t>que ya tiene siete años de operación </a:t>
            </a:r>
            <a:r>
              <a:rPr lang="es-ES" dirty="0" smtClean="0">
                <a:solidFill>
                  <a:srgbClr val="7030A0"/>
                </a:solidFill>
              </a:rPr>
              <a:t>a nivel mundial y </a:t>
            </a:r>
            <a:r>
              <a:rPr lang="es-ES" dirty="0" smtClean="0">
                <a:solidFill>
                  <a:srgbClr val="7030A0"/>
                </a:solidFill>
              </a:rPr>
              <a:t>que favorece </a:t>
            </a:r>
            <a:r>
              <a:rPr lang="es-ES" dirty="0" smtClean="0">
                <a:solidFill>
                  <a:srgbClr val="7030A0"/>
                </a:solidFill>
              </a:rPr>
              <a:t>el </a:t>
            </a:r>
            <a:r>
              <a:rPr lang="es-ES" dirty="0" smtClean="0">
                <a:solidFill>
                  <a:srgbClr val="7030A0"/>
                </a:solidFill>
              </a:rPr>
              <a:t>desarrollo </a:t>
            </a:r>
            <a:r>
              <a:rPr lang="es-ES" dirty="0" smtClean="0">
                <a:solidFill>
                  <a:srgbClr val="7030A0"/>
                </a:solidFill>
              </a:rPr>
              <a:t>de esta temática a las 187 SN de Cruz Roja, </a:t>
            </a:r>
            <a:r>
              <a:rPr lang="es-ES" dirty="0" smtClean="0">
                <a:solidFill>
                  <a:srgbClr val="7030A0"/>
                </a:solidFill>
              </a:rPr>
              <a:t>como también a diferente tipo de </a:t>
            </a:r>
            <a:r>
              <a:rPr lang="es-ES" dirty="0" smtClean="0">
                <a:solidFill>
                  <a:srgbClr val="7030A0"/>
                </a:solidFill>
              </a:rPr>
              <a:t>organizaciones e instituciones</a:t>
            </a:r>
            <a:r>
              <a:rPr lang="es-ES" dirty="0" smtClean="0">
                <a:solidFill>
                  <a:srgbClr val="7030A0"/>
                </a:solidFill>
              </a:rPr>
              <a:t> </a:t>
            </a:r>
            <a:r>
              <a:rPr lang="es-ES" dirty="0" smtClean="0">
                <a:solidFill>
                  <a:srgbClr val="7030A0"/>
                </a:solidFill>
              </a:rPr>
              <a:t>a nivel mundial. Centro que </a:t>
            </a:r>
            <a:r>
              <a:rPr lang="es-ES" dirty="0" smtClean="0">
                <a:solidFill>
                  <a:srgbClr val="7030A0"/>
                </a:solidFill>
              </a:rPr>
              <a:t>se </a:t>
            </a:r>
            <a:r>
              <a:rPr lang="es-ES" dirty="0" smtClean="0">
                <a:solidFill>
                  <a:srgbClr val="7030A0"/>
                </a:solidFill>
              </a:rPr>
              <a:t>benéfica también del sector académico y científico.</a:t>
            </a:r>
          </a:p>
          <a:p>
            <a:endParaRPr lang="es-ES" sz="1400" dirty="0">
              <a:solidFill>
                <a:srgbClr val="7030A0"/>
              </a:solidFill>
            </a:endParaRPr>
          </a:p>
          <a:p>
            <a:r>
              <a:rPr lang="es-ES" b="1" dirty="0" smtClean="0">
                <a:solidFill>
                  <a:srgbClr val="C00000"/>
                </a:solidFill>
              </a:rPr>
              <a:t>Implementación de iniciativas </a:t>
            </a:r>
            <a:r>
              <a:rPr lang="es-ES" dirty="0" smtClean="0">
                <a:solidFill>
                  <a:srgbClr val="7030A0"/>
                </a:solidFill>
              </a:rPr>
              <a:t>concretas a </a:t>
            </a:r>
            <a:r>
              <a:rPr lang="es-ES" dirty="0" err="1" smtClean="0">
                <a:solidFill>
                  <a:srgbClr val="7030A0"/>
                </a:solidFill>
              </a:rPr>
              <a:t>traves</a:t>
            </a:r>
            <a:r>
              <a:rPr lang="es-ES" dirty="0" smtClean="0">
                <a:solidFill>
                  <a:srgbClr val="7030A0"/>
                </a:solidFill>
              </a:rPr>
              <a:t> de los tres (3) centros regional de referencia (El Salvador, Barbados </a:t>
            </a:r>
            <a:r>
              <a:rPr lang="es-ES" dirty="0" smtClean="0">
                <a:solidFill>
                  <a:srgbClr val="7030A0"/>
                </a:solidFill>
              </a:rPr>
              <a:t>y Costa Rica </a:t>
            </a:r>
            <a:r>
              <a:rPr lang="es-ES" dirty="0" smtClean="0">
                <a:solidFill>
                  <a:srgbClr val="7030A0"/>
                </a:solidFill>
              </a:rPr>
              <a:t>que </a:t>
            </a:r>
            <a:r>
              <a:rPr lang="es-ES" dirty="0" smtClean="0">
                <a:solidFill>
                  <a:srgbClr val="7030A0"/>
                </a:solidFill>
              </a:rPr>
              <a:t>vinculan </a:t>
            </a:r>
            <a:r>
              <a:rPr lang="es-ES" dirty="0" smtClean="0">
                <a:solidFill>
                  <a:srgbClr val="7030A0"/>
                </a:solidFill>
              </a:rPr>
              <a:t>la adaptación al </a:t>
            </a:r>
            <a:r>
              <a:rPr lang="es-ES" dirty="0" smtClean="0">
                <a:solidFill>
                  <a:srgbClr val="7030A0"/>
                </a:solidFill>
              </a:rPr>
              <a:t>cambio climático y la reducción del riesgo. Esto incluye </a:t>
            </a:r>
            <a:r>
              <a:rPr lang="es-ES" dirty="0" smtClean="0">
                <a:solidFill>
                  <a:srgbClr val="7030A0"/>
                </a:solidFill>
              </a:rPr>
              <a:t>proyectos a nivel comunitario; como también el </a:t>
            </a:r>
            <a:r>
              <a:rPr lang="es-ES" dirty="0" smtClean="0">
                <a:solidFill>
                  <a:srgbClr val="7030A0"/>
                </a:solidFill>
              </a:rPr>
              <a:t>desarrollo de herramientas </a:t>
            </a:r>
            <a:r>
              <a:rPr lang="es-ES" dirty="0" smtClean="0">
                <a:solidFill>
                  <a:srgbClr val="7030A0"/>
                </a:solidFill>
              </a:rPr>
              <a:t>educativas </a:t>
            </a:r>
            <a:r>
              <a:rPr lang="es-ES" dirty="0" smtClean="0">
                <a:solidFill>
                  <a:srgbClr val="7030A0"/>
                </a:solidFill>
              </a:rPr>
              <a:t>y de análisis de vulnerabilidad y capacidad que incorporan elementos de </a:t>
            </a:r>
            <a:r>
              <a:rPr lang="es-ES" dirty="0" smtClean="0">
                <a:solidFill>
                  <a:srgbClr val="7030A0"/>
                </a:solidFill>
              </a:rPr>
              <a:t>adaptación </a:t>
            </a:r>
            <a:r>
              <a:rPr lang="es-ES" dirty="0" smtClean="0">
                <a:solidFill>
                  <a:srgbClr val="7030A0"/>
                </a:solidFill>
              </a:rPr>
              <a:t>al cambio </a:t>
            </a:r>
            <a:r>
              <a:rPr lang="es-ES" dirty="0" smtClean="0">
                <a:solidFill>
                  <a:srgbClr val="7030A0"/>
                </a:solidFill>
              </a:rPr>
              <a:t>climático.</a:t>
            </a:r>
            <a:endParaRPr lang="es-ES" dirty="0" smtClean="0">
              <a:solidFill>
                <a:srgbClr val="7030A0"/>
              </a:solidFill>
            </a:endParaRPr>
          </a:p>
          <a:p>
            <a:endParaRPr lang="es-ES" sz="1400" dirty="0">
              <a:solidFill>
                <a:srgbClr val="7030A0"/>
              </a:solidFill>
            </a:endParaRPr>
          </a:p>
          <a:p>
            <a:r>
              <a:rPr lang="es-ES" b="1" dirty="0" smtClean="0">
                <a:solidFill>
                  <a:srgbClr val="C00000"/>
                </a:solidFill>
              </a:rPr>
              <a:t>Marco Acción Interamericano de la Cruz Roja, </a:t>
            </a:r>
            <a:r>
              <a:rPr lang="es-ES" dirty="0" smtClean="0">
                <a:solidFill>
                  <a:srgbClr val="7030A0"/>
                </a:solidFill>
              </a:rPr>
              <a:t>integración de la gestión del riesgo y el </a:t>
            </a:r>
            <a:r>
              <a:rPr lang="es-ES" dirty="0" smtClean="0">
                <a:solidFill>
                  <a:srgbClr val="7030A0"/>
                </a:solidFill>
              </a:rPr>
              <a:t>cambio climático en la planificación estratégica 2012 – 2016, con enfoque de resiliencia.</a:t>
            </a:r>
          </a:p>
          <a:p>
            <a:endParaRPr lang="es-ES" sz="1400" dirty="0" smtClean="0">
              <a:solidFill>
                <a:srgbClr val="7030A0"/>
              </a:solidFill>
            </a:endParaRPr>
          </a:p>
          <a:p>
            <a:r>
              <a:rPr lang="es-ES" b="1" dirty="0" smtClean="0">
                <a:solidFill>
                  <a:srgbClr val="C00000"/>
                </a:solidFill>
              </a:rPr>
              <a:t>Eventos reducir la brecha del conocimiento </a:t>
            </a:r>
            <a:r>
              <a:rPr lang="es-ES" dirty="0" smtClean="0">
                <a:solidFill>
                  <a:srgbClr val="7030A0"/>
                </a:solidFill>
              </a:rPr>
              <a:t>entre los entes científicos y las organizaciones comunitarias, y su conocimiento ancestral. Así como, entre las dinámicas de la tecnología y las sociales.</a:t>
            </a:r>
            <a:endParaRPr lang="es-E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EAD0CF-53F1-4F73-9178-07AAA04FA9E7}" type="slidenum">
              <a:rPr lang="es-ES_tradnl">
                <a:latin typeface="Arial" pitchFamily="34" charset="0"/>
              </a:rPr>
              <a:pPr/>
              <a:t>6</a:t>
            </a:fld>
            <a:endParaRPr lang="es-ES_tradnl">
              <a:latin typeface="Arial" pitchFamily="34" charset="0"/>
            </a:endParaRPr>
          </a:p>
        </p:txBody>
      </p:sp>
      <p:pic>
        <p:nvPicPr>
          <p:cNvPr id="5" name="Picture 2" descr="E:\IFRC - Marjorie\Fotos\Panama\Nena Indigen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27584" y="1484784"/>
            <a:ext cx="7903288" cy="4104456"/>
          </a:xfrm>
          <a:prstGeom prst="round2DiagRect">
            <a:avLst>
              <a:gd name="adj1" fmla="val 16667"/>
              <a:gd name="adj2" fmla="val 2276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316" name="Imagen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450" y="0"/>
            <a:ext cx="67691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317" name="Group 15"/>
          <p:cNvGrpSpPr>
            <a:grpSpLocks/>
          </p:cNvGrpSpPr>
          <p:nvPr/>
        </p:nvGrpSpPr>
        <p:grpSpPr bwMode="auto">
          <a:xfrm>
            <a:off x="4040188" y="6024563"/>
            <a:ext cx="5103812" cy="833437"/>
            <a:chOff x="1773238" y="5907088"/>
            <a:chExt cx="5751512" cy="762000"/>
          </a:xfrm>
        </p:grpSpPr>
        <p:pic>
          <p:nvPicPr>
            <p:cNvPr id="13320" name="Imagen 10" descr="footer1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24100" y="5907088"/>
              <a:ext cx="5200650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321" name="Group 63"/>
            <p:cNvGrpSpPr>
              <a:grpSpLocks/>
            </p:cNvGrpSpPr>
            <p:nvPr/>
          </p:nvGrpSpPr>
          <p:grpSpPr bwMode="auto">
            <a:xfrm>
              <a:off x="1773238" y="6015034"/>
              <a:ext cx="5246688" cy="654050"/>
              <a:chOff x="3073" y="14464"/>
              <a:chExt cx="8262" cy="1029"/>
            </a:xfrm>
          </p:grpSpPr>
          <p:pic>
            <p:nvPicPr>
              <p:cNvPr id="13322" name="Picture 67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7803" y="14572"/>
                <a:ext cx="1664" cy="4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323" name="Picture 66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450" y="14602"/>
                <a:ext cx="1116" cy="5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3324" name="Text Box 65"/>
              <p:cNvSpPr txBox="1">
                <a:spLocks noChangeArrowheads="1"/>
              </p:cNvSpPr>
              <p:nvPr/>
            </p:nvSpPr>
            <p:spPr bwMode="auto">
              <a:xfrm>
                <a:off x="3073" y="14464"/>
                <a:ext cx="3270" cy="102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pic>
            <p:nvPicPr>
              <p:cNvPr id="13325" name="Picture 64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9675" y="14542"/>
                <a:ext cx="1660" cy="5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13318" name="Picture 13" descr="IFRC-Spanish logo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0825" y="6165850"/>
            <a:ext cx="4135438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TextBox 14"/>
          <p:cNvSpPr txBox="1">
            <a:spLocks noChangeArrowheads="1"/>
          </p:cNvSpPr>
          <p:nvPr/>
        </p:nvSpPr>
        <p:spPr bwMode="auto">
          <a:xfrm>
            <a:off x="4356100" y="1989138"/>
            <a:ext cx="3960813" cy="2338387"/>
          </a:xfrm>
          <a:prstGeom prst="rect">
            <a:avLst/>
          </a:prstGeom>
          <a:solidFill>
            <a:srgbClr val="BFBFBF">
              <a:alpha val="45097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PA" sz="3200" b="1" dirty="0">
                <a:solidFill>
                  <a:schemeClr val="accent3"/>
                </a:solidFill>
              </a:rPr>
              <a:t>MUCHAS GRACIAS</a:t>
            </a:r>
          </a:p>
          <a:p>
            <a:pPr algn="ctr"/>
            <a:endParaRPr lang="es-PA" sz="3200" dirty="0"/>
          </a:p>
          <a:p>
            <a:pPr algn="ctr"/>
            <a:endParaRPr lang="es-PA" sz="3200" dirty="0"/>
          </a:p>
          <a:p>
            <a:pPr algn="ctr"/>
            <a:r>
              <a:rPr lang="es-PA" sz="3200" b="1" dirty="0">
                <a:solidFill>
                  <a:schemeClr val="accent3"/>
                </a:solidFill>
                <a:hlinkClick r:id="rId9"/>
              </a:rPr>
              <a:t>w</a:t>
            </a:r>
            <a:r>
              <a:rPr lang="es-PA" sz="3200" b="1" dirty="0">
                <a:solidFill>
                  <a:schemeClr val="bg1"/>
                </a:solidFill>
                <a:hlinkClick r:id="rId9"/>
              </a:rPr>
              <a:t>w</a:t>
            </a:r>
            <a:r>
              <a:rPr lang="es-PA" sz="3200" b="1" dirty="0">
                <a:solidFill>
                  <a:schemeClr val="accent3"/>
                </a:solidFill>
                <a:hlinkClick r:id="rId9"/>
              </a:rPr>
              <a:t>w.cruzroja.org</a:t>
            </a:r>
            <a:endParaRPr lang="es-PA" sz="3200" b="1" dirty="0">
              <a:solidFill>
                <a:schemeClr val="accent3"/>
              </a:solidFill>
            </a:endParaRPr>
          </a:p>
          <a:p>
            <a:endParaRPr lang="es-E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1492</TotalTime>
  <Words>759</Words>
  <Application>Microsoft Office PowerPoint</Application>
  <PresentationFormat>On-screen Show (4:3)</PresentationFormat>
  <Paragraphs>64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Diseño predeterminado</vt:lpstr>
      <vt:lpstr>Proceso de consulta: hacia un marco post-2015 para la reducción de riesgo de  desastres</vt:lpstr>
      <vt:lpstr>Slide 2</vt:lpstr>
      <vt:lpstr>Slide 3</vt:lpstr>
      <vt:lpstr>Slide 4</vt:lpstr>
      <vt:lpstr>Slide 5</vt:lpstr>
      <vt:lpstr>Slide 6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WinuE</dc:creator>
  <cp:lastModifiedBy>Licensed User</cp:lastModifiedBy>
  <cp:revision>56</cp:revision>
  <dcterms:created xsi:type="dcterms:W3CDTF">2011-03-14T16:29:05Z</dcterms:created>
  <dcterms:modified xsi:type="dcterms:W3CDTF">2012-11-26T10:59:30Z</dcterms:modified>
</cp:coreProperties>
</file>